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80" r:id="rId5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02"/>
    <a:srgbClr val="666666"/>
    <a:srgbClr val="505050"/>
    <a:srgbClr val="0078D4"/>
    <a:srgbClr val="F25022"/>
    <a:srgbClr val="7FBA00"/>
    <a:srgbClr val="FFB900"/>
    <a:srgbClr val="00A4EF"/>
    <a:srgbClr val="E6E6E6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FB59F-30EF-0000-D175-0D62EAC0F7E7}" v="1" dt="2021-03-18T14:40:30.074"/>
    <p1510:client id="{6E80B59F-70BA-0000-D567-EF8712696BAF}" v="2" dt="2021-03-18T15:02:16.074"/>
    <p1510:client id="{A451B59F-40D4-0000-D567-E947AC6545B2}" v="12" dt="2021-03-18T01:23:55.708"/>
    <p1510:client id="{BED7B79F-D0ED-0000-D567-EBFD9A968552}" v="2" dt="2021-03-25T21:34:37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040" y="84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799EF-5554-4AE4-8C00-C4168E34E16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10A6E-7829-490D-8310-1936A41E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6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0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5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6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8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6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7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1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EE5F-7BFE-453B-A73B-7C0A3786C17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1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B8722E3-DD52-434D-9A75-14AFA862FA6B}"/>
              </a:ext>
            </a:extLst>
          </p:cNvPr>
          <p:cNvSpPr/>
          <p:nvPr/>
        </p:nvSpPr>
        <p:spPr bwMode="auto">
          <a:xfrm>
            <a:off x="0" y="13105713"/>
            <a:ext cx="12181264" cy="3150287"/>
          </a:xfrm>
          <a:prstGeom prst="rect">
            <a:avLst/>
          </a:prstGeom>
          <a:solidFill>
            <a:srgbClr val="F2F2F2"/>
          </a:solidFill>
          <a:ln>
            <a:noFill/>
            <a:headEnd type="none" w="med" len="med"/>
            <a:tailEnd type="none" w="med" len="med"/>
          </a:ln>
          <a:effectLst>
            <a:outerShdw blurRad="127000" algn="ctr" rotWithShape="0">
              <a:prstClr val="black">
                <a:alpha val="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60" tIns="91440" rIns="36576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8" name="Picture 27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025DD38A-54BB-416B-AA13-F7DBA0DC5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t="13728" b="36781"/>
          <a:stretch/>
        </p:blipFill>
        <p:spPr>
          <a:xfrm flipH="1">
            <a:off x="-2" y="0"/>
            <a:ext cx="12192002" cy="5096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A38692-6535-44CB-B754-CA7225610040}"/>
              </a:ext>
            </a:extLst>
          </p:cNvPr>
          <p:cNvSpPr/>
          <p:nvPr/>
        </p:nvSpPr>
        <p:spPr bwMode="auto">
          <a:xfrm>
            <a:off x="0" y="2842303"/>
            <a:ext cx="12192000" cy="345737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6000">
                <a:schemeClr val="bg1"/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C94B34-CE21-4001-9940-E43B3B0B55F9}"/>
              </a:ext>
            </a:extLst>
          </p:cNvPr>
          <p:cNvSpPr/>
          <p:nvPr/>
        </p:nvSpPr>
        <p:spPr bwMode="auto">
          <a:xfrm>
            <a:off x="-13649" y="6299677"/>
            <a:ext cx="12205649" cy="697604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000" algn="ctr" rotWithShape="0">
              <a:prstClr val="black">
                <a:alpha val="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60" tIns="91440" rIns="36576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D6A7D-A12B-44E4-8519-F51CD74DDC97}"/>
              </a:ext>
            </a:extLst>
          </p:cNvPr>
          <p:cNvSpPr/>
          <p:nvPr/>
        </p:nvSpPr>
        <p:spPr>
          <a:xfrm>
            <a:off x="607074" y="8062517"/>
            <a:ext cx="9340971" cy="513986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The “work from virtually anywhere” laptop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Surface Laptop Go provides sleek style in a classic clamshell design.  </a:t>
            </a:r>
            <a:r>
              <a:rPr lang="en-US" dirty="0">
                <a:solidFill>
                  <a:srgbClr val="000000"/>
                </a:solidFill>
                <a:latin typeface="Segoe UI"/>
              </a:rPr>
              <a:t>Weighing just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2.45 </a:t>
            </a:r>
            <a:r>
              <a:rPr lang="en-US" dirty="0">
                <a:solidFill>
                  <a:srgbClr val="000000"/>
                </a:solidFill>
                <a:latin typeface="Segoe UI"/>
              </a:rPr>
              <a:t>pounds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the device can easily be </a:t>
            </a:r>
            <a:r>
              <a:rPr lang="en-US" dirty="0">
                <a:solidFill>
                  <a:srgbClr val="000000"/>
                </a:solidFill>
                <a:latin typeface="Segoe UI"/>
              </a:rPr>
              <a:t>taken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anywhere your people need to work.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spcBef>
                <a:spcPts val="16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Essential tools for remote workers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</a:t>
            </a:r>
            <a:r>
              <a:rPr lang="en-US" dirty="0">
                <a:solidFill>
                  <a:srgbClr val="000000"/>
                </a:solidFill>
                <a:latin typeface="Segoe UI"/>
              </a:rPr>
              <a:t>he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12.4“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PixelSense™ touchscreen and full-size keyboard helps workers do more.  Remote workers can easily collaborate </a:t>
            </a:r>
            <a:r>
              <a:rPr lang="en-US" dirty="0">
                <a:solidFill>
                  <a:srgbClr val="000000"/>
                </a:solidFill>
                <a:latin typeface="Segoe UI"/>
              </a:rPr>
              <a:t>with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Omnisonic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sound, Dolby® Audio, and a 720 HD camera. Windows 10 Pro comes standard.</a:t>
            </a:r>
          </a:p>
          <a:p>
            <a:pPr>
              <a:spcBef>
                <a:spcPts val="16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Premium performance for optimal productivity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With the combination of a 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10th Gen Intel® Core™ i5 processor and all-day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battery life</a:t>
            </a:r>
            <a:r>
              <a:rPr lang="en-US" baseline="300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, employees can p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ower through virtual meetings and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run the 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apps they need.  Leverage Surface Dock 2* to connect to external monitors for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a 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desktop experience.  </a:t>
            </a:r>
          </a:p>
          <a:p>
            <a:pPr>
              <a:spcBef>
                <a:spcPts val="16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Get your hybrid workforce up and running—fast and secure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lang="en-US" dirty="0">
                <a:solidFill>
                  <a:srgbClr val="000000"/>
                </a:solidFill>
              </a:rPr>
              <a:t>Laptop Go is shipped with Windows Autopilot to reduce IT complexity for secure device deployment straight to employees.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One Touch sign-in with the Fingerprint Power Button is included for security.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2006F-B194-45C1-A6F8-954C6293ACE1}"/>
              </a:ext>
            </a:extLst>
          </p:cNvPr>
          <p:cNvSpPr txBox="1"/>
          <p:nvPr/>
        </p:nvSpPr>
        <p:spPr>
          <a:xfrm>
            <a:off x="607079" y="6478280"/>
            <a:ext cx="9340971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 you emerge from 2020 and focus on new ways to work and grow your business, there’s an opportunity to build a modern and sustainable device strategy for a resilient future.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The Microsoft Surface Laptop Go brings together the premium experience and performance you expect from a Surface device—at a price point that makes it an option for replacing desktop PCs.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C0F255-9386-4724-B741-722299C151B9}"/>
              </a:ext>
            </a:extLst>
          </p:cNvPr>
          <p:cNvSpPr txBox="1"/>
          <p:nvPr/>
        </p:nvSpPr>
        <p:spPr>
          <a:xfrm>
            <a:off x="607074" y="5358538"/>
            <a:ext cx="99398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253680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Now is the time to put the essential device for everyday experiences into the hands of your employees.</a:t>
            </a:r>
            <a:endParaRPr lang="en-US" sz="2400" dirty="0" err="1"/>
          </a:p>
        </p:txBody>
      </p:sp>
      <p:pic>
        <p:nvPicPr>
          <p:cNvPr id="23" name="Picture Placeholder 17">
            <a:extLst>
              <a:ext uri="{FF2B5EF4-FFF2-40B4-BE49-F238E27FC236}">
                <a16:creationId xmlns:a16="http://schemas.microsoft.com/office/drawing/2014/main" id="{9515942C-EE33-4E08-BF11-45C7D4C26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538" y="113739"/>
            <a:ext cx="2441751" cy="1023963"/>
          </a:xfrm>
          <a:prstGeom prst="rect">
            <a:avLst/>
          </a:prstGeom>
          <a:noFill/>
        </p:spPr>
      </p:pic>
      <p:pic>
        <p:nvPicPr>
          <p:cNvPr id="24" name="Picture Placeholder 20">
            <a:extLst>
              <a:ext uri="{FF2B5EF4-FFF2-40B4-BE49-F238E27FC236}">
                <a16:creationId xmlns:a16="http://schemas.microsoft.com/office/drawing/2014/main" id="{D8164766-F76A-4435-A7D7-411A7358F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r="95"/>
          <a:stretch>
            <a:fillRect/>
          </a:stretch>
        </p:blipFill>
        <p:spPr>
          <a:xfrm>
            <a:off x="220538" y="1071295"/>
            <a:ext cx="2324147" cy="813452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2B9513B-454F-42E5-8E7E-721E7C078055}"/>
              </a:ext>
            </a:extLst>
          </p:cNvPr>
          <p:cNvSpPr txBox="1">
            <a:spLocks/>
          </p:cNvSpPr>
          <p:nvPr/>
        </p:nvSpPr>
        <p:spPr>
          <a:xfrm>
            <a:off x="607074" y="3589348"/>
            <a:ext cx="11305510" cy="175966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25368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3200" kern="1200" spc="0" baseline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25368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765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451" marR="0" indent="0" algn="l" defTabSz="25368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765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4880" marR="0" indent="0" algn="l" defTabSz="25368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765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228" marR="0" indent="0" algn="l" defTabSz="25368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76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76213" indent="-634202" algn="l" defTabSz="25368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244617" indent="-634202" algn="l" defTabSz="25368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513020" indent="-634202" algn="l" defTabSz="25368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81426" indent="-634202" algn="l" defTabSz="25368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Goodbye desktop. </a:t>
            </a:r>
            <a:b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Hello Surface Laptop Go.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7BC265-EB8C-4019-828E-AC4B427A341A}"/>
              </a:ext>
            </a:extLst>
          </p:cNvPr>
          <p:cNvCxnSpPr>
            <a:cxnSpLocks/>
          </p:cNvCxnSpPr>
          <p:nvPr/>
        </p:nvCxnSpPr>
        <p:spPr>
          <a:xfrm>
            <a:off x="-13650" y="6299677"/>
            <a:ext cx="12205705" cy="0"/>
          </a:xfrm>
          <a:prstGeom prst="line">
            <a:avLst/>
          </a:prstGeom>
          <a:ln>
            <a:solidFill>
              <a:schemeClr val="bg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67F2C0-C8AC-47C9-9DC5-BFC875EF9307}"/>
              </a:ext>
            </a:extLst>
          </p:cNvPr>
          <p:cNvGrpSpPr/>
          <p:nvPr/>
        </p:nvGrpSpPr>
        <p:grpSpPr>
          <a:xfrm>
            <a:off x="10558365" y="5739469"/>
            <a:ext cx="2487440" cy="7313213"/>
            <a:chOff x="9920537" y="6196798"/>
            <a:chExt cx="3937827" cy="1157743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39062AF-FCA4-4B45-9F0A-576599483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293802">
              <a:off x="9437920" y="14151834"/>
              <a:ext cx="4105013" cy="313978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CB0050-25E6-4497-A8F6-A9705E10A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293802">
              <a:off x="9632272" y="10404530"/>
              <a:ext cx="3905308" cy="316196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655B19C-EB96-4C03-AAE4-6A6E250F3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293802">
              <a:off x="10274799" y="6718246"/>
              <a:ext cx="4105013" cy="306211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47DB767-4F2C-4CF0-8CFF-099501C8F4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4"/>
          <a:stretch/>
        </p:blipFill>
        <p:spPr>
          <a:xfrm>
            <a:off x="1384818" y="13105713"/>
            <a:ext cx="3548180" cy="2456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BED33E-7103-4243-B015-E3B428A8C695}"/>
              </a:ext>
            </a:extLst>
          </p:cNvPr>
          <p:cNvSpPr txBox="1"/>
          <p:nvPr/>
        </p:nvSpPr>
        <p:spPr>
          <a:xfrm>
            <a:off x="4626766" y="13555704"/>
            <a:ext cx="6222593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da-DK" sz="4000" kern="1200" dirty="0">
                <a:solidFill>
                  <a:srgbClr val="0078D4"/>
                </a:solidFill>
                <a:effectLst/>
                <a:latin typeface="Segoe UI Semibold" panose="020B0702040204020203" pitchFamily="34" charset="0"/>
                <a:ea typeface="+mn-ea"/>
                <a:cs typeface="+mn-cs"/>
              </a:rPr>
              <a:t>Next steps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Insert call to action here.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7" name="Picture 2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97FDBA-226E-450A-BD60-E36A4676BC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049" y="3886567"/>
            <a:ext cx="2322951" cy="122679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9AF4682-F79E-4E45-8964-1EADC71239A4}"/>
              </a:ext>
            </a:extLst>
          </p:cNvPr>
          <p:cNvSpPr txBox="1"/>
          <p:nvPr/>
        </p:nvSpPr>
        <p:spPr>
          <a:xfrm>
            <a:off x="-13650" y="15322090"/>
            <a:ext cx="12184181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*Sold separately.</a:t>
            </a:r>
          </a:p>
          <a:p>
            <a:r>
              <a:rPr lang="en-US" sz="900" baseline="300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9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Surface Laptop Go display has rounded corners within a standard rectangle. When measured as a standard rectangular shape the screen is 12.45” diagonally (actual viewable area is less).</a:t>
            </a:r>
          </a:p>
          <a:p>
            <a:r>
              <a:rPr lang="en-US" sz="900" baseline="300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9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Surface Laptop Go battery life: Up to 13 hours of battery life based on typical Surface device usage. Testing conducted by Microsoft in September 2020 using preproduction software and preproduction configurations of Surface Laptop Go Intel® Core™ i5, 128GB, 8 GB RAM Microsoft Surface® Edition devices. Testing consisted of full battery discharge with a mixture of active use and modern standby. The active use portion consists of (1) a web browsing test accessing 8 popular websites over multiple open tabs, (2) a productivity test utilizing Microsoft Word, PowerPoint, Excel and Outlook, and (3) a portion of time with the device in use with idle applications. All settings were default except screen brightness was set to 150nits with Auto-Brightness disabled. Wi-Fi was connected to a network. Battery life varies significantly with settings, usage and other factors. </a:t>
            </a:r>
          </a:p>
        </p:txBody>
      </p:sp>
    </p:spTree>
    <p:extLst>
      <p:ext uri="{BB962C8B-B14F-4D97-AF65-F5344CB8AC3E}">
        <p14:creationId xmlns:p14="http://schemas.microsoft.com/office/powerpoint/2010/main" val="383514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 Standar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8D4"/>
      </a:accent1>
      <a:accent2>
        <a:srgbClr val="F2F2F2"/>
      </a:accent2>
      <a:accent3>
        <a:srgbClr val="D2D2D2"/>
      </a:accent3>
      <a:accent4>
        <a:srgbClr val="737373"/>
      </a:accent4>
      <a:accent5>
        <a:srgbClr val="2F2F2F"/>
      </a:accent5>
      <a:accent6>
        <a:srgbClr val="000000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9b6b211-4810-41bb-b656-a6691f6409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E07E0C543E3847990090FFFF49BA30" ma:contentTypeVersion="14" ma:contentTypeDescription="Create a new document." ma:contentTypeScope="" ma:versionID="11f8b45efc7359972e70753f348d3362">
  <xsd:schema xmlns:xsd="http://www.w3.org/2001/XMLSchema" xmlns:xs="http://www.w3.org/2001/XMLSchema" xmlns:p="http://schemas.microsoft.com/office/2006/metadata/properties" xmlns:ns3="bbde56a6-f9ba-4121-809c-24fecc204a2a" xmlns:ns4="19b6b211-4810-41bb-b656-a6691f64093d" targetNamespace="http://schemas.microsoft.com/office/2006/metadata/properties" ma:root="true" ma:fieldsID="72816dd096399a859eb6d669b443d812" ns3:_="" ns4:_="">
    <xsd:import namespace="bbde56a6-f9ba-4121-809c-24fecc204a2a"/>
    <xsd:import namespace="19b6b211-4810-41bb-b656-a6691f6409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e56a6-f9ba-4121-809c-24fecc204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6b211-4810-41bb-b656-a6691f6409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33A5AA-F929-4331-9FFE-B0BFEB5820FF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bbde56a6-f9ba-4121-809c-24fecc204a2a"/>
    <ds:schemaRef ds:uri="19b6b211-4810-41bb-b656-a6691f64093d"/>
    <ds:schemaRef ds:uri="http://purl.org/dc/dcmitype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900D7D4-3BF5-4E5E-80F0-1846B02929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B34936-273B-455A-96DF-22BD1CE18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e56a6-f9ba-4121-809c-24fecc204a2a"/>
    <ds:schemaRef ds:uri="19b6b211-4810-41bb-b656-a6691f6409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Segoe UI</vt:lpstr>
      <vt:lpstr>Segoe UI Semibold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Kirby</dc:creator>
  <cp:lastModifiedBy>Giroux, Tara</cp:lastModifiedBy>
  <cp:revision>31</cp:revision>
  <dcterms:created xsi:type="dcterms:W3CDTF">2020-06-18T15:44:12Z</dcterms:created>
  <dcterms:modified xsi:type="dcterms:W3CDTF">2021-07-14T19:44:54Z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2020-06-18T21:54:13Z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bcbd3469-0395-4896-8446-dd5ded39894a</vt:lpwstr>
  </property>
  <property fmtid="{D5CDD505-2E9C-101B-9397-08002B2CF9AE}" pid="8" name="MSIP_Label_f42aa342-8706-4288-bd11-ebb85995028c_ContentBits">
    <vt:lpwstr>0</vt:lpwstr>
  </property>
  <property fmtid="{D5CDD505-2E9C-101B-9397-08002B2CF9AE}" pid="9" name="ContentTypeId">
    <vt:lpwstr>0x0101002DE07E0C543E3847990090FFFF49BA30</vt:lpwstr>
  </property>
  <property fmtid="{D5CDD505-2E9C-101B-9397-08002B2CF9AE}" pid="10" name="MSIP_Label_cb562966-c66d-4b83-aa77-49bdfed04c11_Enabled">
    <vt:lpwstr>true</vt:lpwstr>
  </property>
  <property fmtid="{D5CDD505-2E9C-101B-9397-08002B2CF9AE}" pid="11" name="MSIP_Label_cb562966-c66d-4b83-aa77-49bdfed04c11_SetDate">
    <vt:lpwstr>2021-03-17T19:37:39Z</vt:lpwstr>
  </property>
  <property fmtid="{D5CDD505-2E9C-101B-9397-08002B2CF9AE}" pid="12" name="MSIP_Label_cb562966-c66d-4b83-aa77-49bdfed04c11_Method">
    <vt:lpwstr>Standard</vt:lpwstr>
  </property>
  <property fmtid="{D5CDD505-2E9C-101B-9397-08002B2CF9AE}" pid="13" name="MSIP_Label_cb562966-c66d-4b83-aa77-49bdfed04c11_Name">
    <vt:lpwstr>Non-Confidential</vt:lpwstr>
  </property>
  <property fmtid="{D5CDD505-2E9C-101B-9397-08002B2CF9AE}" pid="14" name="MSIP_Label_cb562966-c66d-4b83-aa77-49bdfed04c11_SiteId">
    <vt:lpwstr>a57507b2-d296-4dca-a9ae-67b1484e02a9</vt:lpwstr>
  </property>
  <property fmtid="{D5CDD505-2E9C-101B-9397-08002B2CF9AE}" pid="15" name="MSIP_Label_cb562966-c66d-4b83-aa77-49bdfed04c11_ActionId">
    <vt:lpwstr>6a06c7a0-69ef-49a6-b823-7b7a69e56cdb</vt:lpwstr>
  </property>
  <property fmtid="{D5CDD505-2E9C-101B-9397-08002B2CF9AE}" pid="16" name="MSIP_Label_cb562966-c66d-4b83-aa77-49bdfed04c11_ContentBits">
    <vt:lpwstr>0</vt:lpwstr>
  </property>
  <property fmtid="{D5CDD505-2E9C-101B-9397-08002B2CF9AE}" pid="17" name="MSIP_Label_3a23c400-78e7-4d42-982d-273adef68ef9_Enabled">
    <vt:lpwstr>true</vt:lpwstr>
  </property>
  <property fmtid="{D5CDD505-2E9C-101B-9397-08002B2CF9AE}" pid="18" name="MSIP_Label_3a23c400-78e7-4d42-982d-273adef68ef9_SetDate">
    <vt:lpwstr>2021-05-11T17:17:09Z</vt:lpwstr>
  </property>
  <property fmtid="{D5CDD505-2E9C-101B-9397-08002B2CF9AE}" pid="19" name="MSIP_Label_3a23c400-78e7-4d42-982d-273adef68ef9_Method">
    <vt:lpwstr>Standard</vt:lpwstr>
  </property>
  <property fmtid="{D5CDD505-2E9C-101B-9397-08002B2CF9AE}" pid="20" name="MSIP_Label_3a23c400-78e7-4d42-982d-273adef68ef9_Name">
    <vt:lpwstr>3a23c400-78e7-4d42-982d-273adef68ef9</vt:lpwstr>
  </property>
  <property fmtid="{D5CDD505-2E9C-101B-9397-08002B2CF9AE}" pid="21" name="MSIP_Label_3a23c400-78e7-4d42-982d-273adef68ef9_SiteId">
    <vt:lpwstr>7fe14ab6-8f5d-4139-84bf-cd8aed0ee6b9</vt:lpwstr>
  </property>
  <property fmtid="{D5CDD505-2E9C-101B-9397-08002B2CF9AE}" pid="22" name="MSIP_Label_3a23c400-78e7-4d42-982d-273adef68ef9_ActionId">
    <vt:lpwstr>42914800-11f5-4727-82f1-85527bbfa543</vt:lpwstr>
  </property>
  <property fmtid="{D5CDD505-2E9C-101B-9397-08002B2CF9AE}" pid="23" name="MSIP_Label_3a23c400-78e7-4d42-982d-273adef68ef9_ContentBits">
    <vt:lpwstr>0</vt:lpwstr>
  </property>
</Properties>
</file>